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Inter Bold" charset="1" panose="020B0802030000000004"/>
      <p:regular r:id="rId20"/>
    </p:embeddedFont>
    <p:embeddedFont>
      <p:font typeface="Inter" charset="1" panose="020B0502030000000004"/>
      <p:regular r:id="rId21"/>
    </p:embeddedFont>
    <p:embeddedFont>
      <p:font typeface="Inter Heavy" charset="1" panose="0200050300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45202" y="1035805"/>
            <a:ext cx="14597596" cy="591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9"/>
              </a:lnSpc>
            </a:pPr>
            <a:r>
              <a:rPr lang="en-US" b="true" sz="9999" spc="-1179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MOVAROUNNAHRDA ISLOM DININING TARQALISHI VA MADRASA TA’LIMI SHAKLLANISHINING IJTIMOIY MADANIY HAYOTGA TA’SIRI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710492" y="5380639"/>
            <a:ext cx="6254837" cy="5590260"/>
          </a:xfrm>
          <a:custGeom>
            <a:avLst/>
            <a:gdLst/>
            <a:ahLst/>
            <a:cxnLst/>
            <a:rect r="r" b="b" t="t" l="l"/>
            <a:pathLst>
              <a:path h="5590260" w="6254837">
                <a:moveTo>
                  <a:pt x="0" y="0"/>
                </a:moveTo>
                <a:lnTo>
                  <a:pt x="6254837" y="0"/>
                </a:lnTo>
                <a:lnTo>
                  <a:pt x="6254837" y="5590260"/>
                </a:lnTo>
                <a:lnTo>
                  <a:pt x="0" y="5590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56890" y="7440236"/>
            <a:ext cx="2802410" cy="1818064"/>
          </a:xfrm>
          <a:custGeom>
            <a:avLst/>
            <a:gdLst/>
            <a:ahLst/>
            <a:cxnLst/>
            <a:rect r="r" b="b" t="t" l="l"/>
            <a:pathLst>
              <a:path h="1818064" w="2802410">
                <a:moveTo>
                  <a:pt x="0" y="0"/>
                </a:moveTo>
                <a:lnTo>
                  <a:pt x="2802410" y="0"/>
                </a:lnTo>
                <a:lnTo>
                  <a:pt x="2802410" y="1818064"/>
                </a:lnTo>
                <a:lnTo>
                  <a:pt x="0" y="1818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264" y="8938260"/>
            <a:ext cx="4320610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</a:pPr>
            <a:r>
              <a:rPr lang="en-US" b="true" sz="3000" spc="-354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Qõchqorova Noila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37202" y="2133247"/>
            <a:ext cx="8122098" cy="6020505"/>
          </a:xfrm>
          <a:custGeom>
            <a:avLst/>
            <a:gdLst/>
            <a:ahLst/>
            <a:cxnLst/>
            <a:rect r="r" b="b" t="t" l="l"/>
            <a:pathLst>
              <a:path h="6020505" w="8122098">
                <a:moveTo>
                  <a:pt x="0" y="0"/>
                </a:moveTo>
                <a:lnTo>
                  <a:pt x="8122098" y="0"/>
                </a:lnTo>
                <a:lnTo>
                  <a:pt x="8122098" y="6020506"/>
                </a:lnTo>
                <a:lnTo>
                  <a:pt x="0" y="602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2706" y="537789"/>
            <a:ext cx="12589469" cy="92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78"/>
              </a:lnSpc>
            </a:pPr>
            <a:r>
              <a:rPr lang="en-US" b="true" sz="8200" spc="-967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MASHHUR   MADRASALAR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4017" y="3769025"/>
            <a:ext cx="7689983" cy="376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469" indent="-292735" lvl="1">
              <a:lnSpc>
                <a:spcPts val="3796"/>
              </a:lnSpc>
              <a:buFont typeface="Arial"/>
              <a:buChar char="•"/>
            </a:pPr>
            <a:r>
              <a:rPr lang="en-US" sz="2711" spc="-24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Buxoro</a:t>
            </a:r>
            <a:r>
              <a:rPr lang="en-US" sz="2711" spc="-24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 madrasalari: Buxoro islomi madaniyatining markaziga aylanishi, ilm-fan rivoji bilan mashhur.</a:t>
            </a:r>
          </a:p>
          <a:p>
            <a:pPr algn="l" marL="585469" indent="-292735" lvl="1">
              <a:lnSpc>
                <a:spcPts val="3796"/>
              </a:lnSpc>
              <a:buFont typeface="Arial"/>
              <a:buChar char="•"/>
            </a:pPr>
            <a:r>
              <a:rPr lang="en-US" sz="2711" spc="-24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Samarqand madrasalari: Samarqanddagi madrasalar ilmiy markaz sifatida yirik allomalarni tarbiyalagan.</a:t>
            </a:r>
          </a:p>
          <a:p>
            <a:pPr algn="l" marL="585469" indent="-292735" lvl="1">
              <a:lnSpc>
                <a:spcPts val="3796"/>
              </a:lnSpc>
              <a:buFont typeface="Arial"/>
              <a:buChar char="•"/>
            </a:pPr>
            <a:r>
              <a:rPr lang="en-US" sz="2711" spc="-24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Termiz madrasasi: Termizda ilmiy izlanishlar, shu jumladan, islom falsafasi va tasavvuf o‘rgatilib, yuqori darajadagi olimlar yetishgan.</a:t>
            </a:r>
          </a:p>
          <a:p>
            <a:pPr algn="l" marL="0" indent="0" lvl="0">
              <a:lnSpc>
                <a:spcPts val="379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37541" y="2024203"/>
            <a:ext cx="2050877" cy="2307237"/>
            <a:chOff x="0" y="0"/>
            <a:chExt cx="1416645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64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16708" r="0" b="-1670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1299" y="5084616"/>
            <a:ext cx="9732636" cy="4618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693"/>
              </a:lnSpc>
              <a:spcBef>
                <a:spcPct val="0"/>
              </a:spcBef>
            </a:pPr>
            <a:r>
              <a:rPr lang="en-US" b="true" sz="14801" spc="-1746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O‘QI</a:t>
            </a:r>
            <a:r>
              <a:rPr lang="en-US" b="true" sz="14801" spc="-1746" strike="noStrike" u="none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TISH METODLARI VA FANLAR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15782" y="7065414"/>
            <a:ext cx="6043518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388622" indent="-194311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-54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U</a:t>
            </a:r>
            <a:r>
              <a:rPr lang="en-US" b="true" sz="1800" spc="-54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STA-SHOGIRD TIZIMI: O‘QITUVCHILAR (USTOZLAR) TOMONIDAN O‘QUVCHILARGA BILIM BERISHNING ASOSIY SHAKLI.</a:t>
            </a:r>
          </a:p>
          <a:p>
            <a:pPr algn="r" marL="388622" indent="-194311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-54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O‘QUVCHILARGA SAVODXONLIK, TAFSIR, HADIS, FIQH KABI DINIY FANLAR O‘RGATILGAN.</a:t>
            </a:r>
          </a:p>
          <a:p>
            <a:pPr algn="r" marL="388622" indent="-194311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pc="-54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DUNYOVIY FANLAR: MATEMATIKA, ASTRONOMIYA, TIBBIYOT VA BOSHQA ILMIY FANLAR HAM O‘QITILADI.</a:t>
            </a:r>
          </a:p>
          <a:p>
            <a:pPr algn="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51620"/>
            <a:ext cx="6043518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b="true" sz="1800" spc="-54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USTA-SHOGIRD TIZIMI: O‘QITUVCHILAR (USTOZLAR) TOMONIDAN O‘QUVCHILARGA BILIM BERISHNING ASOSIY SHAKLI.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b="true" sz="1800" spc="-54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O‘quvchilarga savodxonlik, tafsir, hadis, fiqh kabi diniy fanlar o‘rgatilgan.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b="true" sz="1800" spc="-54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Dunyoviy fanlar: Matematika, astronomiya, tibbiyot va boshqa ilmiy fanlar ham o‘qitiladi.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46905" y="5676900"/>
            <a:ext cx="7841095" cy="4610100"/>
            <a:chOff x="0" y="0"/>
            <a:chExt cx="27106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06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710690">
                  <a:moveTo>
                    <a:pt x="0" y="0"/>
                  </a:moveTo>
                  <a:lnTo>
                    <a:pt x="2710690" y="0"/>
                  </a:lnTo>
                  <a:lnTo>
                    <a:pt x="27106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16226" r="0" b="-1622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2706" y="528264"/>
            <a:ext cx="8721294" cy="170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20"/>
              </a:lnSpc>
            </a:pPr>
            <a:r>
              <a:rPr lang="en-US" sz="8000" spc="-94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MADRASALAR VA ILM-FAN RIVOJI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64614" y="4386246"/>
            <a:ext cx="6513935" cy="315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032" indent="-280516" lvl="1">
              <a:lnSpc>
                <a:spcPts val="3638"/>
              </a:lnSpc>
              <a:buFont typeface="Arial"/>
              <a:buChar char="•"/>
            </a:pPr>
            <a:r>
              <a:rPr lang="en-US" sz="2598" spc="-23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Madrasalar</a:t>
            </a:r>
            <a:r>
              <a:rPr lang="en-US" sz="2598" spc="-23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 ilmiy markazlarga aylanishi:</a:t>
            </a:r>
          </a:p>
          <a:p>
            <a:pPr algn="l" marL="561032" indent="-280516" lvl="1">
              <a:lnSpc>
                <a:spcPts val="3638"/>
              </a:lnSpc>
              <a:buFont typeface="Arial"/>
              <a:buChar char="•"/>
            </a:pPr>
            <a:r>
              <a:rPr lang="en-US" sz="2598" spc="-23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Madrasalarda nafaqat diniy ilmlar, balki zamonaviy ilm-fanlar ham o‘rgatila boshlandi.</a:t>
            </a:r>
          </a:p>
          <a:p>
            <a:pPr algn="l" marL="561032" indent="-280516" lvl="1">
              <a:lnSpc>
                <a:spcPts val="3638"/>
              </a:lnSpc>
              <a:buFont typeface="Arial"/>
              <a:buChar char="•"/>
            </a:pPr>
            <a:r>
              <a:rPr lang="en-US" sz="2598" spc="-23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Imom Buxoriy, Imom Termiziy, Fazl ibn Rabih kabi olimlar madrasalar tarbiyalangan va ilmiy jihatdan katta yutuqlarga erishgan.</a:t>
            </a:r>
          </a:p>
          <a:p>
            <a:pPr algn="l" marL="0" indent="0" lvl="0">
              <a:lnSpc>
                <a:spcPts val="363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3175" y="0"/>
            <a:ext cx="4824825" cy="10287000"/>
            <a:chOff x="0" y="0"/>
            <a:chExt cx="747492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492" cy="1593725"/>
            </a:xfrm>
            <a:custGeom>
              <a:avLst/>
              <a:gdLst/>
              <a:ahLst/>
              <a:cxnLst/>
              <a:rect r="r" b="b" t="t" l="l"/>
              <a:pathLst>
                <a:path h="1593725" w="747492">
                  <a:moveTo>
                    <a:pt x="0" y="0"/>
                  </a:moveTo>
                  <a:lnTo>
                    <a:pt x="747492" y="0"/>
                  </a:lnTo>
                  <a:lnTo>
                    <a:pt x="74749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9820" t="0" r="-2982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2706" y="1228725"/>
            <a:ext cx="14359118" cy="57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8"/>
              </a:lnSpc>
            </a:pPr>
            <a:r>
              <a:rPr lang="en-US" b="true" sz="5099" spc="-601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MADRASALAR FAOLIYATINING JAMIYATGA TA’SIRI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2706" y="2482789"/>
            <a:ext cx="9184835" cy="159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adrasalar, Movarounnahrda ilm-fan, madaniyat, axloqiy qadriyatlar va diniy hayotni s</a:t>
            </a: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hakll</a:t>
            </a: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antirishda muhim rol o‘ynagan. Ular nafaqat ilm o‘rgatish, balki jamiyatdagi ijtimoiy, madaniy va axloqiy o‘zgarishlarni amalga oshirishga xizmat qilgan.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706" y="4759919"/>
            <a:ext cx="9184835" cy="4394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0"/>
              </a:lnSpc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🧑‍🤝‍🧑 1. Ijtimoiy h</a:t>
            </a: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ayotdagi o‘zgarishlar</a:t>
            </a:r>
          </a:p>
          <a:p>
            <a:pPr algn="l" marL="0" indent="0" lvl="0">
              <a:lnSpc>
                <a:spcPts val="3210"/>
              </a:lnSpc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✅ Axloqiy qadriyatlarning mustahkamlanishi:</a:t>
            </a:r>
          </a:p>
          <a:p>
            <a:pPr algn="l" marL="495153" indent="-247577" lvl="1">
              <a:lnSpc>
                <a:spcPts val="3210"/>
              </a:lnSpc>
              <a:buFont typeface="Arial"/>
              <a:buChar char="•"/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Madrasalarda o‘qitilgan axloqiy fanlar, jumladan, haqiqatan ham adolat, sabr, sabr-toqat kabi qadriyatlar jamiyatda hukm surgan.</a:t>
            </a:r>
          </a:p>
          <a:p>
            <a:pPr algn="l" marL="495153" indent="-247577" lvl="1">
              <a:lnSpc>
                <a:spcPts val="3210"/>
              </a:lnSpc>
              <a:buFont typeface="Arial"/>
              <a:buChar char="•"/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Diniy ta’limlar o‘tmis</a:t>
            </a: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hdagi adolatsizliklar va ijtimoiy tabaqal</a:t>
            </a: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anishga qarshi kurash olib, tenglikni targ‘ib qildi.</a:t>
            </a:r>
          </a:p>
          <a:p>
            <a:pPr algn="l" marL="0" indent="0" lvl="0">
              <a:lnSpc>
                <a:spcPts val="3210"/>
              </a:lnSpc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✅ O‘zaro yordam va xayriya madaniyati:</a:t>
            </a:r>
          </a:p>
          <a:p>
            <a:pPr algn="l" marL="495153" indent="-247577" lvl="1">
              <a:lnSpc>
                <a:spcPts val="3210"/>
              </a:lnSpc>
              <a:buFont typeface="Arial"/>
              <a:buChar char="•"/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Madrasalarda o‘qitilgan diniy va axloqiy qadriyatlar natijasida jamiyatda xayriya, sadaqa va tashabbuskorlik ko‘proq tarqaldi.</a:t>
            </a:r>
          </a:p>
          <a:p>
            <a:pPr algn="l" marL="495153" indent="-247577" lvl="1">
              <a:lnSpc>
                <a:spcPts val="3210"/>
              </a:lnSpc>
              <a:buFont typeface="Arial"/>
              <a:buChar char="•"/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Bu orqali, jamiyatning muhtoj va kambag‘al qatlamlariga yordam ko‘rsatilgan.</a:t>
            </a:r>
          </a:p>
          <a:p>
            <a:pPr algn="l">
              <a:lnSpc>
                <a:spcPts val="321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1640" y="2288138"/>
            <a:ext cx="16557660" cy="309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403"/>
              </a:lnSpc>
            </a:pPr>
            <a:r>
              <a:rPr lang="en-US" b="true" sz="14434" spc="-1703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E’TIBORINGIZ UCHUN RAXMAT 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636972" y="3969469"/>
            <a:ext cx="8119586" cy="6546417"/>
          </a:xfrm>
          <a:custGeom>
            <a:avLst/>
            <a:gdLst/>
            <a:ahLst/>
            <a:cxnLst/>
            <a:rect r="r" b="b" t="t" l="l"/>
            <a:pathLst>
              <a:path h="6546417" w="8119586">
                <a:moveTo>
                  <a:pt x="0" y="0"/>
                </a:moveTo>
                <a:lnTo>
                  <a:pt x="8119586" y="0"/>
                </a:lnTo>
                <a:lnTo>
                  <a:pt x="8119586" y="6546417"/>
                </a:lnTo>
                <a:lnTo>
                  <a:pt x="0" y="6546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94085">
            <a:off x="306376" y="3036390"/>
            <a:ext cx="2497839" cy="2545568"/>
          </a:xfrm>
          <a:custGeom>
            <a:avLst/>
            <a:gdLst/>
            <a:ahLst/>
            <a:cxnLst/>
            <a:rect r="r" b="b" t="t" l="l"/>
            <a:pathLst>
              <a:path h="2545568" w="2497839">
                <a:moveTo>
                  <a:pt x="0" y="0"/>
                </a:moveTo>
                <a:lnTo>
                  <a:pt x="2497839" y="0"/>
                </a:lnTo>
                <a:lnTo>
                  <a:pt x="2497839" y="2545568"/>
                </a:lnTo>
                <a:lnTo>
                  <a:pt x="0" y="2545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85137">
            <a:off x="14477979" y="2259479"/>
            <a:ext cx="2902416" cy="2979383"/>
          </a:xfrm>
          <a:custGeom>
            <a:avLst/>
            <a:gdLst/>
            <a:ahLst/>
            <a:cxnLst/>
            <a:rect r="r" b="b" t="t" l="l"/>
            <a:pathLst>
              <a:path h="2979383" w="2902416">
                <a:moveTo>
                  <a:pt x="0" y="0"/>
                </a:moveTo>
                <a:lnTo>
                  <a:pt x="2902416" y="0"/>
                </a:lnTo>
                <a:lnTo>
                  <a:pt x="2902416" y="2979383"/>
                </a:lnTo>
                <a:lnTo>
                  <a:pt x="0" y="2979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86126" y="672464"/>
            <a:ext cx="2742230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5"/>
              </a:lnSpc>
            </a:pPr>
            <a:r>
              <a:rPr lang="en-US" b="true" sz="1500" spc="-45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PRESENTED BY</a:t>
            </a:r>
          </a:p>
          <a:p>
            <a:pPr algn="r" marL="0" indent="0" lvl="0">
              <a:lnSpc>
                <a:spcPts val="1395"/>
              </a:lnSpc>
            </a:pPr>
            <a:r>
              <a:rPr lang="en-US" b="true" sz="1500" spc="-45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OBRANO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46905" y="5143500"/>
            <a:ext cx="7931544" cy="2958790"/>
            <a:chOff x="0" y="0"/>
            <a:chExt cx="10575393" cy="3945054"/>
          </a:xfrm>
        </p:grpSpPr>
        <p:sp>
          <p:nvSpPr>
            <p:cNvPr name="AutoShape 3" id="3"/>
            <p:cNvSpPr/>
            <p:nvPr/>
          </p:nvSpPr>
          <p:spPr>
            <a:xfrm>
              <a:off x="0" y="3932354"/>
              <a:ext cx="10575393" cy="0"/>
            </a:xfrm>
            <a:prstGeom prst="line">
              <a:avLst/>
            </a:prstGeom>
            <a:ln cap="flat" w="25400">
              <a:solidFill>
                <a:srgbClr val="C72A0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2700"/>
              <a:ext cx="10575393" cy="0"/>
            </a:xfrm>
            <a:prstGeom prst="line">
              <a:avLst/>
            </a:prstGeom>
            <a:ln cap="flat" w="25400">
              <a:solidFill>
                <a:srgbClr val="C72A0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446905" y="0"/>
            <a:ext cx="7841095" cy="4610100"/>
            <a:chOff x="0" y="0"/>
            <a:chExt cx="2710690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106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710690">
                  <a:moveTo>
                    <a:pt x="0" y="0"/>
                  </a:moveTo>
                  <a:lnTo>
                    <a:pt x="2710690" y="0"/>
                  </a:lnTo>
                  <a:lnTo>
                    <a:pt x="27106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35042" r="0" b="-3504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22706" y="528264"/>
            <a:ext cx="8721294" cy="250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20"/>
              </a:lnSpc>
            </a:pPr>
            <a:r>
              <a:rPr lang="en-US" sz="8000" spc="-94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MOVAROUNNAHRDA ISLOM DININING TARQALISHI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2706" y="4522505"/>
            <a:ext cx="5098875" cy="177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7"/>
              </a:lnSpc>
            </a:pPr>
            <a:r>
              <a:rPr lang="en-US" sz="2034" spc="-18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Movar</a:t>
            </a:r>
            <a:r>
              <a:rPr lang="en-US" sz="2034" spc="-18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ounnahr – bu “ikki daryo oralig‘i” degan ma’noni anglatadi. Bu hudud Amudaryo va Sirdaryo oralig‘idagi yirik shaharlardan iborat bo‘lib, hozirgi O‘zbekiston, Tojikiston va Qozog‘istonning janubiy qismlarini o‘z ichiga oladi.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56441" y="5923507"/>
            <a:ext cx="630537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4"/>
              </a:lnSpc>
            </a:pPr>
            <a:r>
              <a:rPr lang="en-US" b="true" sz="2499" spc="-74">
                <a:solidFill>
                  <a:srgbClr val="CA0013"/>
                </a:solidFill>
                <a:latin typeface="Inter Heavy"/>
                <a:ea typeface="Inter Heavy"/>
                <a:cs typeface="Inter Heavy"/>
                <a:sym typeface="Inter Heavy"/>
              </a:rPr>
              <a:t>BU YER QADIMDAN SIVILIZATSIYA MARKAZI BO‘LGAN: SO‘G‘D, BAQTRIYA, XORAZM VA BOSHQA QADIMIY MADANIYATLAR MAVJUD BO‘LGAN.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27755" y="8992273"/>
            <a:ext cx="2387654" cy="74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528"/>
              </a:lnSpc>
            </a:pPr>
            <a:r>
              <a:rPr lang="en-US" b="true" sz="5945" spc="-178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(01)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46905" y="5676900"/>
            <a:ext cx="7841095" cy="4610100"/>
            <a:chOff x="0" y="0"/>
            <a:chExt cx="27106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06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710690">
                  <a:moveTo>
                    <a:pt x="0" y="0"/>
                  </a:moveTo>
                  <a:lnTo>
                    <a:pt x="2710690" y="0"/>
                  </a:lnTo>
                  <a:lnTo>
                    <a:pt x="27106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6659" r="0" b="-665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2706" y="528264"/>
            <a:ext cx="8721294" cy="170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20"/>
              </a:lnSpc>
            </a:pPr>
            <a:r>
              <a:rPr lang="en-US" sz="8000" spc="-94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ISLOM DININING KIRIB KELISHI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64614" y="3478698"/>
            <a:ext cx="6513935" cy="4065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032" indent="-280516" lvl="1">
              <a:lnSpc>
                <a:spcPts val="3638"/>
              </a:lnSpc>
              <a:buFont typeface="Arial"/>
              <a:buChar char="•"/>
            </a:pPr>
            <a:r>
              <a:rPr lang="en-US" sz="2598" spc="-23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VII asr</a:t>
            </a:r>
            <a:r>
              <a:rPr lang="en-US" sz="2598" spc="-23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ning ikkinchi yarmida Arab xalifaligi hududni fath qilish uchun harakat boshlaydi.</a:t>
            </a:r>
          </a:p>
          <a:p>
            <a:pPr algn="l" marL="561032" indent="-280516" lvl="1">
              <a:lnSpc>
                <a:spcPts val="3638"/>
              </a:lnSpc>
              <a:buFont typeface="Arial"/>
              <a:buChar char="•"/>
            </a:pPr>
            <a:r>
              <a:rPr lang="en-US" sz="2598" spc="-23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705-yilda Qutayba ibn Muslim boshchiligidagi Arab qo‘shinlari Movarounnahrga bostirib kiradi.</a:t>
            </a:r>
          </a:p>
          <a:p>
            <a:pPr algn="l" marL="561032" indent="-280516" lvl="1">
              <a:lnSpc>
                <a:spcPts val="3638"/>
              </a:lnSpc>
              <a:buFont typeface="Arial"/>
              <a:buChar char="•"/>
            </a:pPr>
            <a:r>
              <a:rPr lang="en-US" sz="2598" spc="-231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Dastlab, mahalliy aholining qarshiligiga uchrasa ham, islom dini asta-sekin ijtimoiy hayotga singib boradi.</a:t>
            </a:r>
          </a:p>
          <a:p>
            <a:pPr algn="l" marL="0" indent="0" lvl="0">
              <a:lnSpc>
                <a:spcPts val="363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327755" y="8992273"/>
            <a:ext cx="2387654" cy="74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528"/>
              </a:lnSpc>
            </a:pPr>
            <a:r>
              <a:rPr lang="en-US" b="true" sz="5945" spc="-178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(01)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1374" y="2583641"/>
            <a:ext cx="5265252" cy="5119718"/>
            <a:chOff x="0" y="0"/>
            <a:chExt cx="163902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90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639029">
                  <a:moveTo>
                    <a:pt x="0" y="0"/>
                  </a:moveTo>
                  <a:lnTo>
                    <a:pt x="1639029" y="0"/>
                  </a:lnTo>
                  <a:lnTo>
                    <a:pt x="16390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2972" t="0" r="-2297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2706" y="537789"/>
            <a:ext cx="5310891" cy="1741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78"/>
              </a:lnSpc>
            </a:pPr>
            <a:r>
              <a:rPr lang="en-US" b="true" sz="8200" spc="-967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TARQALISH SABABLARI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2706" y="8755113"/>
            <a:ext cx="2930529" cy="74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8"/>
              </a:lnSpc>
            </a:pPr>
            <a:r>
              <a:rPr lang="en-US" b="true" sz="5945" spc="-178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(02)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99649" y="3399473"/>
            <a:ext cx="4759651" cy="344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 spc="-160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Arab</a:t>
            </a:r>
            <a:r>
              <a:rPr lang="en-US" sz="1800" spc="-160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 sarkardalarining siyosiy va harbiy yurishlari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 spc="-160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Arab qo‘shinlari Movarounnahrning yirik shaharlarini egallaydi (Buxoro, Samarqand, Xiva).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 spc="-160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Islomning tenglik va adolatga asoslangan aqidalari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 spc="-160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Bu din zodagonlar va oddiy xalq o‘rtasidagi tafovutni kamaytirishga xizmat qilgan.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 spc="-160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Savdo yo‘llari orqali tarqalishi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 spc="-160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Ipak yo‘li orqali yuradigan savdogarlar orqali islom dini tarqalgan.</a:t>
            </a:r>
          </a:p>
          <a:p>
            <a:pPr algn="l" marL="0" indent="0" lvl="0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3175" y="0"/>
            <a:ext cx="4824825" cy="10287000"/>
            <a:chOff x="0" y="0"/>
            <a:chExt cx="747492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492" cy="1593725"/>
            </a:xfrm>
            <a:custGeom>
              <a:avLst/>
              <a:gdLst/>
              <a:ahLst/>
              <a:cxnLst/>
              <a:rect r="r" b="b" t="t" l="l"/>
              <a:pathLst>
                <a:path h="1593725" w="747492">
                  <a:moveTo>
                    <a:pt x="0" y="0"/>
                  </a:moveTo>
                  <a:lnTo>
                    <a:pt x="747492" y="0"/>
                  </a:lnTo>
                  <a:lnTo>
                    <a:pt x="74749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35683" t="0" r="-3568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96757" y="2196852"/>
            <a:ext cx="5238486" cy="5893296"/>
            <a:chOff x="0" y="0"/>
            <a:chExt cx="1416645" cy="1593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664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37548" t="0" r="-3754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22706" y="1228725"/>
            <a:ext cx="10674051" cy="57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8"/>
              </a:lnSpc>
            </a:pPr>
            <a:r>
              <a:rPr lang="en-US" b="true" sz="5099" spc="-601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ISLOM ILMI VA MADANIYATINING TA’SIRI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2706" y="8755113"/>
            <a:ext cx="2930529" cy="74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8"/>
              </a:lnSpc>
            </a:pPr>
            <a:r>
              <a:rPr lang="en-US" b="true" sz="5945" spc="-178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(03)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2706" y="2256774"/>
            <a:ext cx="8351342" cy="253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220" indent="-225110" lvl="1">
              <a:lnSpc>
                <a:spcPts val="2919"/>
              </a:lnSpc>
              <a:buFont typeface="Arial"/>
              <a:buChar char="•"/>
            </a:pPr>
            <a:r>
              <a:rPr lang="en-US" sz="2085" spc="-185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Movarounnah</a:t>
            </a:r>
            <a:r>
              <a:rPr lang="en-US" sz="2085" spc="-185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r islom ilm-fani va madaniyatining markaziga aylana boshlaydi.</a:t>
            </a:r>
          </a:p>
          <a:p>
            <a:pPr algn="l" marL="450220" indent="-225110" lvl="1">
              <a:lnSpc>
                <a:spcPts val="2919"/>
              </a:lnSpc>
              <a:buFont typeface="Arial"/>
              <a:buChar char="•"/>
            </a:pPr>
            <a:r>
              <a:rPr lang="en-US" sz="2085" spc="-185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Buxoro, Samarqand, Termiz, Nasaf (Qarshi) kabi shaharlar ilm va din markazlariga aylanadi.</a:t>
            </a:r>
          </a:p>
          <a:p>
            <a:pPr algn="l" marL="450220" indent="-225110" lvl="1">
              <a:lnSpc>
                <a:spcPts val="2919"/>
              </a:lnSpc>
              <a:buFont typeface="Arial"/>
              <a:buChar char="•"/>
            </a:pPr>
            <a:r>
              <a:rPr lang="en-US" sz="2085" spc="-185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Diniy va dunyoviy fanlarni o‘rgatadigan madrasalar quriladi.</a:t>
            </a:r>
          </a:p>
          <a:p>
            <a:pPr algn="l" marL="450220" indent="-225110" lvl="1">
              <a:lnSpc>
                <a:spcPts val="2919"/>
              </a:lnSpc>
              <a:buFont typeface="Arial"/>
              <a:buChar char="•"/>
            </a:pPr>
            <a:r>
              <a:rPr lang="en-US" sz="2085" spc="-185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Imom Buxoriy, Imom Termiziy, Burhoniddin Marg‘inoniy kabi yirik allomalar yetishib chiqadi.</a:t>
            </a:r>
          </a:p>
          <a:p>
            <a:pPr algn="l" marL="0" indent="0" lvl="0">
              <a:lnSpc>
                <a:spcPts val="29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20883" y="4897598"/>
            <a:ext cx="9184835" cy="19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153" indent="-247577" lvl="1">
              <a:lnSpc>
                <a:spcPts val="3210"/>
              </a:lnSpc>
              <a:buFont typeface="Arial"/>
              <a:buChar char="•"/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Ijt</a:t>
            </a: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imoiy va madaniy hayotdagi o‘zgarishlar</a:t>
            </a:r>
          </a:p>
          <a:p>
            <a:pPr algn="l" marL="495153" indent="-247577" lvl="1">
              <a:lnSpc>
                <a:spcPts val="3210"/>
              </a:lnSpc>
              <a:buFont typeface="Arial"/>
              <a:buChar char="•"/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Q</a:t>
            </a: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ur’on va hadis asosida adolatli jamiyat barpo etishga intilish kuchaydi.</a:t>
            </a:r>
          </a:p>
          <a:p>
            <a:pPr algn="l" marL="495153" indent="-247577" lvl="1">
              <a:lnSpc>
                <a:spcPts val="3210"/>
              </a:lnSpc>
              <a:buFont typeface="Arial"/>
              <a:buChar char="•"/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Shar</a:t>
            </a: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iat asosida qonunchilik joriy etila boshlandi.</a:t>
            </a:r>
          </a:p>
          <a:p>
            <a:pPr algn="l" marL="495153" indent="-247577" lvl="1">
              <a:lnSpc>
                <a:spcPts val="3210"/>
              </a:lnSpc>
              <a:buFont typeface="Arial"/>
              <a:buChar char="•"/>
            </a:pP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Ar</a:t>
            </a:r>
            <a:r>
              <a:rPr lang="en-US" sz="2293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xitektura, adabiyot, musiqa va boshqa san’at turlari rivojlandi.</a:t>
            </a:r>
          </a:p>
          <a:p>
            <a:pPr algn="l" marL="0" indent="0" lvl="0">
              <a:lnSpc>
                <a:spcPts val="321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375821"/>
            <a:ext cx="18288000" cy="3911179"/>
            <a:chOff x="0" y="0"/>
            <a:chExt cx="745198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51986" cy="1593725"/>
            </a:xfrm>
            <a:custGeom>
              <a:avLst/>
              <a:gdLst/>
              <a:ahLst/>
              <a:cxnLst/>
              <a:rect r="r" b="b" t="t" l="l"/>
              <a:pathLst>
                <a:path h="1593725" w="7451986">
                  <a:moveTo>
                    <a:pt x="0" y="0"/>
                  </a:moveTo>
                  <a:lnTo>
                    <a:pt x="7451986" y="0"/>
                  </a:lnTo>
                  <a:lnTo>
                    <a:pt x="745198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105763" r="0" b="-10576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1299" y="2243036"/>
            <a:ext cx="9777260" cy="291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5"/>
              </a:lnSpc>
            </a:pPr>
            <a:r>
              <a:rPr lang="en-US" b="true" sz="9310" spc="-1098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ISLOMNING IJTIMOIY-MADANIY HAYOTGA TA’SIRI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01245" y="874977"/>
            <a:ext cx="2458055" cy="74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528"/>
              </a:lnSpc>
            </a:pPr>
            <a:r>
              <a:rPr lang="en-US" b="true" sz="5945" spc="-178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(04)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57667" y="3222032"/>
            <a:ext cx="620163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Isl</a:t>
            </a: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om dini Movarounnahr hududiga kirib kelgach, u nafaqat diniy hayotni, balki ijtimoiy, madaniy, huquqiy va axloqiy hayotni ham tubdan o‘zgartirdi.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375821"/>
            <a:ext cx="18288000" cy="3911179"/>
            <a:chOff x="0" y="0"/>
            <a:chExt cx="745198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51986" cy="1593725"/>
            </a:xfrm>
            <a:custGeom>
              <a:avLst/>
              <a:gdLst/>
              <a:ahLst/>
              <a:cxnLst/>
              <a:rect r="r" b="b" t="t" l="l"/>
              <a:pathLst>
                <a:path h="1593725" w="7451986">
                  <a:moveTo>
                    <a:pt x="0" y="0"/>
                  </a:moveTo>
                  <a:lnTo>
                    <a:pt x="7451986" y="0"/>
                  </a:lnTo>
                  <a:lnTo>
                    <a:pt x="745198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105763" r="0" b="-10576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57016" y="753745"/>
            <a:ext cx="15196857" cy="438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🧑‍🤝‍🧑 1. Ijti</a:t>
            </a: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moiy hayotga ta’siri</a:t>
            </a:r>
          </a:p>
          <a:p>
            <a:pPr algn="l" marL="0" indent="0" lvl="0">
              <a:lnSpc>
                <a:spcPts val="3219"/>
              </a:lnSpc>
            </a:pP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✅ Adolat va tenglik g‘oyasi: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Islomda barcha insonlar Alloh oldida teng deb qaraladi.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Qulchilikka qarshi ko‘plab qoidalar kiritilgan, bu esa jamiyatdagi ijtimoiy tabaqalanishni kamaytirishga xizmat qilgan.</a:t>
            </a:r>
          </a:p>
          <a:p>
            <a:pPr algn="l" marL="0" indent="0" lvl="0">
              <a:lnSpc>
                <a:spcPts val="3219"/>
              </a:lnSpc>
            </a:pP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✅ Oilaviy munosabatlar: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Nikoh, meros, ajrim kabi masalalar shar’iy asosda tartibga solindi.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Ayollarning huquqlari muhofaza qilina boshlandi (mehr, merosdagi ulush va h.k.).</a:t>
            </a:r>
          </a:p>
          <a:p>
            <a:pPr algn="l" marL="0" indent="0" lvl="0">
              <a:lnSpc>
                <a:spcPts val="3219"/>
              </a:lnSpc>
            </a:pP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✅ Xayriya va yordam madaniyati: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Zakat va sadaqa orqali kambag‘allarga yordam berish keng yoyildi.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-204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Bu jamiyatda o‘zaro mehr-oqibat va birdamlikni kuchaytirdi.</a:t>
            </a:r>
          </a:p>
          <a:p>
            <a:pPr algn="l" marL="0" indent="0" lvl="0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2954" y="0"/>
            <a:ext cx="9635046" cy="10287000"/>
            <a:chOff x="0" y="0"/>
            <a:chExt cx="149272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272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92721">
                  <a:moveTo>
                    <a:pt x="0" y="0"/>
                  </a:moveTo>
                  <a:lnTo>
                    <a:pt x="1492721" y="0"/>
                  </a:lnTo>
                  <a:lnTo>
                    <a:pt x="149272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3383" t="0" r="-338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234" y="2375353"/>
            <a:ext cx="5238486" cy="5893296"/>
            <a:chOff x="0" y="0"/>
            <a:chExt cx="1416645" cy="1593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664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16645">
                  <a:moveTo>
                    <a:pt x="147789" y="0"/>
                  </a:moveTo>
                  <a:lnTo>
                    <a:pt x="1268856" y="0"/>
                  </a:lnTo>
                  <a:cubicBezTo>
                    <a:pt x="1350477" y="0"/>
                    <a:pt x="1416645" y="66168"/>
                    <a:pt x="1416645" y="147789"/>
                  </a:cubicBezTo>
                  <a:lnTo>
                    <a:pt x="1416645" y="1445936"/>
                  </a:lnTo>
                  <a:cubicBezTo>
                    <a:pt x="1416645" y="1485132"/>
                    <a:pt x="1401074" y="1522723"/>
                    <a:pt x="1373358" y="1550439"/>
                  </a:cubicBezTo>
                  <a:cubicBezTo>
                    <a:pt x="1345643" y="1578155"/>
                    <a:pt x="1308052" y="1593725"/>
                    <a:pt x="1268856" y="1593725"/>
                  </a:cubicBezTo>
                  <a:lnTo>
                    <a:pt x="147789" y="1593725"/>
                  </a:lnTo>
                  <a:cubicBezTo>
                    <a:pt x="66168" y="1593725"/>
                    <a:pt x="0" y="1527558"/>
                    <a:pt x="0" y="1445936"/>
                  </a:cubicBezTo>
                  <a:lnTo>
                    <a:pt x="0" y="147789"/>
                  </a:lnTo>
                  <a:cubicBezTo>
                    <a:pt x="0" y="108593"/>
                    <a:pt x="15571" y="71002"/>
                    <a:pt x="43286" y="43286"/>
                  </a:cubicBezTo>
                  <a:cubicBezTo>
                    <a:pt x="71002" y="15571"/>
                    <a:pt x="108593" y="0"/>
                    <a:pt x="147789" y="0"/>
                  </a:cubicBezTo>
                  <a:close/>
                </a:path>
              </a:pathLst>
            </a:custGeom>
            <a:blipFill>
              <a:blip r:embed="rId3"/>
              <a:stretch>
                <a:fillRect l="-6249" t="0" r="-624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9350" y="915779"/>
            <a:ext cx="7812257" cy="280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8"/>
              </a:lnSpc>
            </a:pPr>
            <a:r>
              <a:rPr lang="en-US" b="true" sz="9010" spc="-1063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MADRASA TA’LIMINING SHAKLLANISHI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350" y="8962718"/>
            <a:ext cx="2930529" cy="74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8"/>
              </a:lnSpc>
            </a:pPr>
            <a:r>
              <a:rPr lang="en-US" b="true" sz="5945" spc="-178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(06)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7878" y="3982060"/>
            <a:ext cx="7493729" cy="451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2"/>
              </a:lnSpc>
            </a:pPr>
            <a:r>
              <a:rPr lang="en-US" sz="2159" spc="-192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🏛 1. Madrasa ta</a:t>
            </a:r>
            <a:r>
              <a:rPr lang="en-US" sz="2159" spc="-192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’limining dastlabki shakllanishi</a:t>
            </a:r>
          </a:p>
          <a:p>
            <a:pPr algn="l" marL="0" indent="0" lvl="0">
              <a:lnSpc>
                <a:spcPts val="3022"/>
              </a:lnSpc>
            </a:pPr>
            <a:r>
              <a:rPr lang="en-US" sz="2159" spc="-192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✅ Erta davrda madrasalar:</a:t>
            </a:r>
          </a:p>
          <a:p>
            <a:pPr algn="l" marL="466149" indent="-233075" lvl="1">
              <a:lnSpc>
                <a:spcPts val="3022"/>
              </a:lnSpc>
              <a:buFont typeface="Arial"/>
              <a:buChar char="•"/>
            </a:pPr>
            <a:r>
              <a:rPr lang="en-US" sz="2159" spc="-192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Dastlabki davrda madrasalar asosan masjidlarda tashkil etilgan. Bu yerda diniy bilimlar, Qur’on va hadislarni o‘rgatish, namoz va ibodatlarni to‘g‘ri o‘rgatish asosiy vazifa bo‘lgan.</a:t>
            </a:r>
          </a:p>
          <a:p>
            <a:pPr algn="l" marL="466149" indent="-233075" lvl="1">
              <a:lnSpc>
                <a:spcPts val="3022"/>
              </a:lnSpc>
              <a:buFont typeface="Arial"/>
              <a:buChar char="•"/>
            </a:pPr>
            <a:r>
              <a:rPr lang="en-US" sz="2159" spc="-192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Masjidlar va diniy ilmlarni o‘rgatish sharoitlari rivojlanishi bilan, alohida ta’lim muassasalariga aylanishi boshlandi.</a:t>
            </a:r>
          </a:p>
          <a:p>
            <a:pPr algn="l" marL="0" indent="0" lvl="0">
              <a:lnSpc>
                <a:spcPts val="3022"/>
              </a:lnSpc>
            </a:pPr>
            <a:r>
              <a:rPr lang="en-US" sz="2159" spc="-192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✅ Ilm-fan va diniy ta’limni integratsiyalash:</a:t>
            </a:r>
          </a:p>
          <a:p>
            <a:pPr algn="l" marL="466149" indent="-233075" lvl="1">
              <a:lnSpc>
                <a:spcPts val="3022"/>
              </a:lnSpc>
              <a:buFont typeface="Arial"/>
              <a:buChar char="•"/>
            </a:pPr>
            <a:r>
              <a:rPr lang="en-US" sz="2159" spc="-192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Ta’limda diniy fanlar (Qur’on tafsiri, hadis, fiqh) bilan birga, dunyoviy fanlar (matematika, astronomiya, tibbiyot, tarix) ham o‘qitila boshladi.</a:t>
            </a:r>
          </a:p>
          <a:p>
            <a:pPr algn="l" marL="0" indent="0" lvl="0">
              <a:lnSpc>
                <a:spcPts val="302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2570" y="5267486"/>
            <a:ext cx="4461790" cy="5019514"/>
            <a:chOff x="0" y="0"/>
            <a:chExt cx="1416645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64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054" t="0" r="-505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1299" y="3387856"/>
            <a:ext cx="6552167" cy="513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99"/>
              </a:lnSpc>
            </a:pPr>
            <a:r>
              <a:rPr lang="en-US" b="true" sz="9999" spc="-1179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MADRASALAR VA ULARNING ASOSIY FAOLIYATI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58102" y="4344440"/>
            <a:ext cx="6063205" cy="288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75"/>
              </a:lnSpc>
            </a:pPr>
            <a:r>
              <a:rPr lang="en-US" b="true" sz="2446" spc="-73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MADRASALA</a:t>
            </a:r>
            <a:r>
              <a:rPr lang="en-US" b="true" sz="2446" spc="-73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R IJTIMOIY VA ILMIY MARKAZLARGA AYLANISHI:</a:t>
            </a:r>
          </a:p>
          <a:p>
            <a:pPr algn="just" marL="528303" indent="-264151" lvl="1">
              <a:lnSpc>
                <a:spcPts val="2275"/>
              </a:lnSpc>
              <a:buFont typeface="Arial"/>
              <a:buChar char="•"/>
            </a:pPr>
            <a:r>
              <a:rPr lang="en-US" b="true" sz="2446" spc="-73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MOVAROUNNAHRDA O‘QUVCHILAR NAFAQAT DINIY ILMLAR, BALKI ILM-FAN, ADABIYOT VA SAN’ATNI O‘RGANISHADI.</a:t>
            </a:r>
          </a:p>
          <a:p>
            <a:pPr algn="just" marL="528303" indent="-264151" lvl="1">
              <a:lnSpc>
                <a:spcPts val="2275"/>
              </a:lnSpc>
              <a:buFont typeface="Arial"/>
              <a:buChar char="•"/>
            </a:pPr>
            <a:r>
              <a:rPr lang="en-US" b="true" sz="2446" spc="-73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SAMARQAND, BUXORO, TERMIZ KABI YIRIK SHAHARLARDA MADRASALAR O‘ZINING NUFUZINI TOPADI.</a:t>
            </a:r>
          </a:p>
          <a:p>
            <a:pPr algn="just" marL="0" indent="0" lvl="0">
              <a:lnSpc>
                <a:spcPts val="227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328771" y="1076662"/>
            <a:ext cx="2930529" cy="74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528"/>
              </a:lnSpc>
            </a:pPr>
            <a:r>
              <a:rPr lang="en-US" b="true" sz="5945" spc="-178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(07)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DAGjwk6uFUs</dc:identifier>
  <dcterms:modified xsi:type="dcterms:W3CDTF">2011-08-01T06:04:30Z</dcterms:modified>
  <cp:revision>1</cp:revision>
  <dc:title>Qõchqorova Noila Dinshunoslik</dc:title>
</cp:coreProperties>
</file>